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438" r:id="rId3"/>
    <p:sldId id="453" r:id="rId4"/>
    <p:sldId id="454" r:id="rId5"/>
    <p:sldId id="287" r:id="rId6"/>
    <p:sldId id="465" r:id="rId7"/>
    <p:sldId id="466" r:id="rId8"/>
    <p:sldId id="464" r:id="rId9"/>
    <p:sldId id="463" r:id="rId10"/>
    <p:sldId id="460" r:id="rId11"/>
  </p:sldIdLst>
  <p:sldSz cx="9144000" cy="6858000" type="screen4x3"/>
  <p:notesSz cx="7086600" cy="9372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eidi Guarino" initials="HG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4F48"/>
    <a:srgbClr val="3D7FA9"/>
    <a:srgbClr val="0A2D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0" autoAdjust="0"/>
    <p:restoredTop sz="86451" autoAdjust="0"/>
  </p:normalViewPr>
  <p:slideViewPr>
    <p:cSldViewPr>
      <p:cViewPr varScale="1">
        <p:scale>
          <a:sx n="139" d="100"/>
          <a:sy n="139" d="100"/>
        </p:scale>
        <p:origin x="47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6" d="100"/>
        <a:sy n="4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14100" y="0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r">
              <a:defRPr sz="1200"/>
            </a:lvl1pPr>
          </a:lstStyle>
          <a:p>
            <a:fld id="{246BA0B5-AFFC-43A7-9244-1EDA564D8F52}" type="datetimeFigureOut">
              <a:rPr lang="en-US" smtClean="0"/>
              <a:t>7/27/2023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02343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14100" y="8902343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r">
              <a:defRPr sz="1200"/>
            </a:lvl1pPr>
          </a:lstStyle>
          <a:p>
            <a:fld id="{BEBFD26B-EECD-4A20-9C6B-14C0109D62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49051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0860" cy="4686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046" tIns="47023" rIns="94046" bIns="47023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4100" y="0"/>
            <a:ext cx="3070860" cy="4686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046" tIns="47023" rIns="94046" bIns="47023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0150" y="703263"/>
            <a:ext cx="4686300" cy="35147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8660" y="4451985"/>
            <a:ext cx="5669280" cy="42176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046" tIns="47023" rIns="94046" bIns="470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02343"/>
            <a:ext cx="3070860" cy="4686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046" tIns="47023" rIns="94046" bIns="47023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4100" y="8902343"/>
            <a:ext cx="3070860" cy="4686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046" tIns="47023" rIns="94046" bIns="47023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fld id="{43276893-14D5-4456-ACA5-76BD3FF0B1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0803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engagenylogo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533400"/>
            <a:ext cx="22098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 descr="EngageNY powerpoint banner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05438"/>
            <a:ext cx="9144000" cy="114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73037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004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3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/>
              <a:t>EngageNY.org</a:t>
            </a:r>
          </a:p>
        </p:txBody>
      </p:sp>
    </p:spTree>
    <p:extLst>
      <p:ext uri="{BB962C8B-B14F-4D97-AF65-F5344CB8AC3E}">
        <p14:creationId xmlns:p14="http://schemas.microsoft.com/office/powerpoint/2010/main" val="483126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EngageNY.org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ACA0EC-63BC-4828-BEDF-7DA86EA21C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526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EngageNY.org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CF72F0-27E3-4CCB-928B-542948D25CB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329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EngageNY.org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A45E2B-A2C2-4137-8AB8-0A8F1F7DD9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362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EngageNY.org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53BAAE-9BE9-4E90-93E7-3EB8FF77C9B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6603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EngageNY.org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F7B9FB-B3E0-458C-8732-E6E371DC739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8502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EngageNY.org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4575D4-049D-45FE-A7A0-7A7DE4EC493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5283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EngageNY.org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D0FD85-6C6A-429D-B7CD-78FEE782ECC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5848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EngageNY.org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96E90A-8A2D-4938-8263-77E0098083F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147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EngageNY.org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B98DDC-8FE5-424B-86B9-C8F4EE62E27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908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EngageNY.org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73A019-9A11-4AA3-B492-7E93D3F6C8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673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553200"/>
            <a:ext cx="9144000" cy="304800"/>
          </a:xfrm>
          <a:prstGeom prst="rect">
            <a:avLst/>
          </a:prstGeom>
          <a:solidFill>
            <a:srgbClr val="3D7FA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en-US" dirty="0"/>
              <a:t>EngageNY.org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553200"/>
            <a:ext cx="2133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fld id="{64822180-EC5E-42A3-94FB-9DC3D499F31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D54F48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D54F48"/>
          </a:solidFill>
          <a:latin typeface="CartoGothic Std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D54F48"/>
          </a:solidFill>
          <a:latin typeface="CartoGothic Std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D54F48"/>
          </a:solidFill>
          <a:latin typeface="CartoGothic Std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D54F48"/>
          </a:solidFill>
          <a:latin typeface="CartoGothic Std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D54F48"/>
          </a:solidFill>
          <a:latin typeface="CartoGothic Std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D54F48"/>
          </a:solidFill>
          <a:latin typeface="CartoGothic Std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D54F48"/>
          </a:solidFill>
          <a:latin typeface="CartoGothic Std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D54F48"/>
          </a:solidFill>
          <a:latin typeface="CartoGothic Std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700" b="1">
          <a:solidFill>
            <a:srgbClr val="3D7FA9"/>
          </a:solidFill>
          <a:latin typeface="+mn-lt"/>
          <a:ea typeface="+mn-ea"/>
          <a:cs typeface="+mn-cs"/>
        </a:defRPr>
      </a:lvl1pPr>
      <a:lvl2pPr marL="857250" indent="-400050" algn="l" rtl="0" eaLnBrk="0" fontAlgn="base" hangingPunct="0">
        <a:spcBef>
          <a:spcPct val="20000"/>
        </a:spcBef>
        <a:spcAft>
          <a:spcPct val="0"/>
        </a:spcAft>
        <a:buSzPct val="50000"/>
        <a:buFont typeface="Wingdings" pitchFamily="2" charset="2"/>
        <a:buChar char="¦"/>
        <a:defRPr sz="2400" b="1">
          <a:solidFill>
            <a:schemeClr val="tx1"/>
          </a:solidFill>
          <a:latin typeface="+mn-lt"/>
        </a:defRPr>
      </a:lvl2pPr>
      <a:lvl3pPr marL="12001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EngageNY.org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1828800"/>
            <a:ext cx="8763000" cy="1470025"/>
          </a:xfrm>
        </p:spPr>
        <p:txBody>
          <a:bodyPr/>
          <a:lstStyle/>
          <a:p>
            <a:pPr eaLnBrk="1" hangingPunct="1"/>
            <a:br>
              <a:rPr lang="en-US" dirty="0"/>
            </a:br>
            <a:r>
              <a:rPr lang="en-US" dirty="0"/>
              <a:t>High School </a:t>
            </a:r>
            <a:br>
              <a:rPr lang="en-US" dirty="0"/>
            </a:br>
            <a:r>
              <a:rPr lang="en-US" dirty="0"/>
              <a:t>Information Night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Electives &amp; Academy Options</a:t>
            </a:r>
          </a:p>
          <a:p>
            <a:pPr eaLnBrk="1" hangingPunct="1"/>
            <a:r>
              <a:rPr lang="en-US" dirty="0"/>
              <a:t>What this means for your children</a:t>
            </a:r>
          </a:p>
        </p:txBody>
      </p:sp>
      <p:pic>
        <p:nvPicPr>
          <p:cNvPr id="1026" name="Picture 2" descr="Image result for west seneca central school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57943"/>
            <a:ext cx="3429000" cy="2085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dirty="0"/>
              <a:t>Elective Tours &amp;</a:t>
            </a:r>
            <a:br>
              <a:rPr lang="en-US" dirty="0"/>
            </a:br>
            <a:r>
              <a:rPr lang="en-US" dirty="0"/>
              <a:t>Classroom Visits </a:t>
            </a:r>
            <a:br>
              <a:rPr lang="en-US" dirty="0"/>
            </a:b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EngageNY.org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5A45E2B-A2C2-4137-8AB8-0A8F1F7DD9FF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229600" cy="4525963"/>
          </a:xfrm>
        </p:spPr>
        <p:txBody>
          <a:bodyPr/>
          <a:lstStyle/>
          <a:p>
            <a:r>
              <a:rPr lang="en-US" sz="2800" b="0" dirty="0"/>
              <a:t>Elective teachers will present their course offerings</a:t>
            </a:r>
          </a:p>
          <a:p>
            <a:endParaRPr lang="en-US" sz="2800" b="0" dirty="0"/>
          </a:p>
          <a:p>
            <a:endParaRPr lang="en-US" sz="2800" b="0" dirty="0"/>
          </a:p>
          <a:p>
            <a:pPr marL="0" indent="0">
              <a:buNone/>
            </a:pPr>
            <a:r>
              <a:rPr lang="en-US" sz="2800" b="0" dirty="0"/>
              <a:t> </a:t>
            </a:r>
          </a:p>
        </p:txBody>
      </p:sp>
      <p:pic>
        <p:nvPicPr>
          <p:cNvPr id="3" name="Picture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800" y="2652712"/>
            <a:ext cx="5908072" cy="3443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105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What </a:t>
            </a:r>
            <a:r>
              <a:rPr lang="en-US" sz="4000" i="1" dirty="0"/>
              <a:t>is</a:t>
            </a:r>
            <a:r>
              <a:rPr lang="en-US" sz="4000" dirty="0"/>
              <a:t> workforce, college and career readiness?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001000" cy="5230091"/>
          </a:xfrm>
        </p:spPr>
        <p:txBody>
          <a:bodyPr/>
          <a:lstStyle/>
          <a:p>
            <a:pPr lvl="1" eaLnBrk="1" hangingPunct="1">
              <a:defRPr/>
            </a:pPr>
            <a:r>
              <a:rPr lang="en-US" sz="3200" dirty="0">
                <a:solidFill>
                  <a:srgbClr val="3D7FA9"/>
                </a:solidFill>
              </a:rPr>
              <a:t>What does… </a:t>
            </a:r>
          </a:p>
          <a:p>
            <a:pPr lvl="2" eaLnBrk="1" hangingPunct="1">
              <a:defRPr/>
            </a:pPr>
            <a:r>
              <a:rPr lang="en-US" sz="2800" dirty="0">
                <a:solidFill>
                  <a:srgbClr val="3D7FA9"/>
                </a:solidFill>
              </a:rPr>
              <a:t>workforce ready look like?</a:t>
            </a:r>
          </a:p>
          <a:p>
            <a:pPr lvl="2" eaLnBrk="1" hangingPunct="1">
              <a:defRPr/>
            </a:pPr>
            <a:r>
              <a:rPr lang="en-US" sz="2800" dirty="0">
                <a:solidFill>
                  <a:srgbClr val="3D7FA9"/>
                </a:solidFill>
              </a:rPr>
              <a:t>college-readiness look like?  </a:t>
            </a:r>
          </a:p>
          <a:p>
            <a:pPr lvl="1" eaLnBrk="1" hangingPunct="1">
              <a:defRPr/>
            </a:pPr>
            <a:r>
              <a:rPr lang="en-US" sz="3200" dirty="0">
                <a:solidFill>
                  <a:srgbClr val="3D7FA9"/>
                </a:solidFill>
              </a:rPr>
              <a:t>When is a student ready for the workforce, college and/or a career? </a:t>
            </a:r>
          </a:p>
          <a:p>
            <a:pPr lvl="1" eaLnBrk="1" hangingPunct="1">
              <a:defRPr/>
            </a:pPr>
            <a:r>
              <a:rPr lang="en-US" sz="3200" dirty="0">
                <a:solidFill>
                  <a:srgbClr val="3D7FA9"/>
                </a:solidFill>
              </a:rPr>
              <a:t>What do students need to learn to be ready for the workforce, college and careers? </a:t>
            </a:r>
          </a:p>
          <a:p>
            <a:pPr marL="0" indent="0" eaLnBrk="1" hangingPunct="1">
              <a:buNone/>
              <a:defRPr/>
            </a:pPr>
            <a:endParaRPr lang="en-US" sz="3200" b="0" dirty="0"/>
          </a:p>
          <a:p>
            <a:pPr marL="0" indent="0" eaLnBrk="1" hangingPunct="1">
              <a:buFontTx/>
              <a:buNone/>
              <a:defRPr/>
            </a:pPr>
            <a:endParaRPr lang="en-US" sz="3200" b="0" dirty="0"/>
          </a:p>
          <a:p>
            <a:pPr eaLnBrk="1" hangingPunct="1">
              <a:defRPr/>
            </a:pPr>
            <a:endParaRPr lang="en-US" sz="32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0" y="6553200"/>
            <a:ext cx="9144000" cy="304800"/>
          </a:xfrm>
          <a:solidFill>
            <a:srgbClr val="3D7FA9"/>
          </a:solidFill>
        </p:spPr>
        <p:txBody>
          <a:bodyPr/>
          <a:lstStyle/>
          <a:p>
            <a:pPr algn="ctr">
              <a:defRPr/>
            </a:pPr>
            <a:fld id="{003E68E6-C5ED-48BA-A6B6-CC50462A6E56}" type="slidenum">
              <a:rPr lang="en-US">
                <a:solidFill>
                  <a:schemeClr val="tx1"/>
                </a:solidFill>
              </a:rPr>
              <a:pPr algn="ctr">
                <a:defRPr/>
              </a:pPr>
              <a:t>2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0312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b="0" dirty="0">
                <a:latin typeface="Rockwell" pitchFamily="18" charset="0"/>
              </a:rPr>
              <a:t>Workforce/College/Career Readiness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EngageNY.org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60B4C04-F83C-4DD3-BCF6-71F78BCBB161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1026" name="Picture 2" descr="cap and gow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914400"/>
            <a:ext cx="2054225" cy="15406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ontent Placeholder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 bwMode="auto">
          <a:xfrm>
            <a:off x="387927" y="5024583"/>
            <a:ext cx="8229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700" b="1">
                <a:solidFill>
                  <a:srgbClr val="3D7FA9"/>
                </a:solidFill>
                <a:latin typeface="+mn-lt"/>
                <a:ea typeface="+mn-ea"/>
                <a:cs typeface="+mn-cs"/>
              </a:defRPr>
            </a:lvl1pPr>
            <a:lvl2pPr marL="857250" indent="-400050" algn="l" rtl="0" eaLnBrk="0" fontAlgn="base" hangingPunct="0"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¦"/>
              <a:defRPr sz="2400" b="1">
                <a:solidFill>
                  <a:schemeClr val="tx1"/>
                </a:solidFill>
                <a:latin typeface="+mn-lt"/>
              </a:defRPr>
            </a:lvl2pPr>
            <a:lvl3pPr marL="12001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spcAft>
                <a:spcPts val="1200"/>
              </a:spcAft>
              <a:buFontTx/>
              <a:buNone/>
            </a:pPr>
            <a:endParaRPr lang="en-US" b="0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381000" y="4665015"/>
            <a:ext cx="8229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700" b="1">
                <a:solidFill>
                  <a:srgbClr val="3D7FA9"/>
                </a:solidFill>
                <a:latin typeface="+mn-lt"/>
                <a:ea typeface="+mn-ea"/>
                <a:cs typeface="+mn-cs"/>
              </a:defRPr>
            </a:lvl1pPr>
            <a:lvl2pPr marL="857250" indent="-400050" algn="l" rtl="0" eaLnBrk="0" fontAlgn="base" hangingPunct="0"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¦"/>
              <a:defRPr sz="2400" b="1">
                <a:solidFill>
                  <a:schemeClr val="tx1"/>
                </a:solidFill>
                <a:latin typeface="+mn-lt"/>
              </a:defRPr>
            </a:lvl2pPr>
            <a:lvl3pPr marL="12001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spcAft>
                <a:spcPts val="1200"/>
              </a:spcAft>
              <a:buNone/>
            </a:pPr>
            <a:r>
              <a:rPr lang="en-US" b="0" dirty="0">
                <a:solidFill>
                  <a:srgbClr val="D54F48"/>
                </a:solidFill>
              </a:rPr>
              <a:t>“</a:t>
            </a:r>
            <a:r>
              <a:rPr lang="en-US" sz="2800" dirty="0">
                <a:solidFill>
                  <a:srgbClr val="D54F48"/>
                </a:solidFill>
              </a:rPr>
              <a:t>College</a:t>
            </a:r>
            <a:r>
              <a:rPr lang="en-US" sz="2800" b="0" dirty="0">
                <a:solidFill>
                  <a:srgbClr val="D54F48"/>
                </a:solidFill>
              </a:rPr>
              <a:t>” </a:t>
            </a:r>
            <a:r>
              <a:rPr lang="en-US" sz="2800" b="0" dirty="0"/>
              <a:t>can mean a certificate program,        two-year degree or four-year degree. </a:t>
            </a:r>
          </a:p>
        </p:txBody>
      </p:sp>
      <p:sp>
        <p:nvSpPr>
          <p:cNvPr id="2" name="Rectangle 1"/>
          <p:cNvSpPr/>
          <p:nvPr/>
        </p:nvSpPr>
        <p:spPr>
          <a:xfrm>
            <a:off x="457200" y="3153909"/>
            <a:ext cx="7543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D54F48"/>
                </a:solidFill>
              </a:rPr>
              <a:t>College readiness </a:t>
            </a:r>
            <a:r>
              <a:rPr lang="en-US" sz="2800" dirty="0">
                <a:solidFill>
                  <a:srgbClr val="0070C0"/>
                </a:solidFill>
              </a:rPr>
              <a:t>means that graduates have the skills they need to do well in college</a:t>
            </a:r>
          </a:p>
        </p:txBody>
      </p:sp>
      <p:sp>
        <p:nvSpPr>
          <p:cNvPr id="3" name="Rectangle 2"/>
          <p:cNvSpPr/>
          <p:nvPr/>
        </p:nvSpPr>
        <p:spPr>
          <a:xfrm>
            <a:off x="609600" y="1568087"/>
            <a:ext cx="63246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Aft>
                <a:spcPts val="1200"/>
              </a:spcAft>
            </a:pPr>
            <a:r>
              <a:rPr lang="en-US" sz="2800" dirty="0">
                <a:solidFill>
                  <a:srgbClr val="0070C0"/>
                </a:solidFill>
              </a:rPr>
              <a:t>Being </a:t>
            </a:r>
            <a:r>
              <a:rPr lang="en-US" sz="2800" dirty="0">
                <a:solidFill>
                  <a:srgbClr val="C00000"/>
                </a:solidFill>
              </a:rPr>
              <a:t>“ready” </a:t>
            </a:r>
            <a:r>
              <a:rPr lang="en-US" sz="2800" dirty="0">
                <a:solidFill>
                  <a:srgbClr val="0070C0"/>
                </a:solidFill>
              </a:rPr>
              <a:t>means that students graduate from high schools with employability skills</a:t>
            </a:r>
          </a:p>
        </p:txBody>
      </p:sp>
    </p:spTree>
    <p:extLst>
      <p:ext uri="{BB962C8B-B14F-4D97-AF65-F5344CB8AC3E}">
        <p14:creationId xmlns:p14="http://schemas.microsoft.com/office/powerpoint/2010/main" val="1850367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b="0" dirty="0">
                <a:latin typeface="Rockwell" pitchFamily="18" charset="0"/>
              </a:rPr>
              <a:t>Career Readiness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6400800" cy="990600"/>
          </a:xfrm>
        </p:spPr>
        <p:txBody>
          <a:bodyPr/>
          <a:lstStyle/>
          <a:p>
            <a:pPr eaLnBrk="1" hangingPunct="1">
              <a:spcAft>
                <a:spcPts val="1200"/>
              </a:spcAft>
            </a:pPr>
            <a:endParaRPr lang="en-US" dirty="0">
              <a:solidFill>
                <a:srgbClr val="D54F48"/>
              </a:solidFill>
            </a:endParaRPr>
          </a:p>
          <a:p>
            <a:pPr eaLnBrk="1" hangingPunct="1">
              <a:spcAft>
                <a:spcPts val="1200"/>
              </a:spcAft>
            </a:pPr>
            <a:r>
              <a:rPr lang="en-US" dirty="0">
                <a:solidFill>
                  <a:srgbClr val="D54F48"/>
                </a:solidFill>
              </a:rPr>
              <a:t>Career readiness </a:t>
            </a:r>
            <a:r>
              <a:rPr lang="en-US" b="0" dirty="0"/>
              <a:t>means that high school graduates are </a:t>
            </a:r>
            <a:r>
              <a:rPr lang="en-US" b="0" i="1" dirty="0"/>
              <a:t>qualified</a:t>
            </a:r>
            <a:r>
              <a:rPr lang="en-US" b="0" dirty="0"/>
              <a:t> for and able to do well in long-term careers</a:t>
            </a:r>
          </a:p>
          <a:p>
            <a:pPr marL="0" indent="0" eaLnBrk="1" hangingPunct="1">
              <a:spcAft>
                <a:spcPts val="1200"/>
              </a:spcAft>
              <a:buNone/>
            </a:pPr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EngageNY.org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60B4C04-F83C-4DD3-BCF6-71F78BCBB161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443345" y="3771900"/>
            <a:ext cx="8229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700" b="1">
                <a:solidFill>
                  <a:srgbClr val="3D7FA9"/>
                </a:solidFill>
                <a:latin typeface="+mn-lt"/>
                <a:ea typeface="+mn-ea"/>
                <a:cs typeface="+mn-cs"/>
              </a:defRPr>
            </a:lvl1pPr>
            <a:lvl2pPr marL="857250" indent="-400050" algn="l" rtl="0" eaLnBrk="0" fontAlgn="base" hangingPunct="0"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¦"/>
              <a:defRPr sz="2400" b="1">
                <a:solidFill>
                  <a:schemeClr val="tx1"/>
                </a:solidFill>
                <a:latin typeface="+mn-lt"/>
              </a:defRPr>
            </a:lvl2pPr>
            <a:lvl3pPr marL="12001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spcAft>
                <a:spcPts val="1200"/>
              </a:spcAft>
            </a:pPr>
            <a:r>
              <a:rPr lang="en-US" dirty="0">
                <a:solidFill>
                  <a:srgbClr val="D54F48"/>
                </a:solidFill>
              </a:rPr>
              <a:t>“Career” </a:t>
            </a:r>
            <a:r>
              <a:rPr lang="en-US" b="0" dirty="0"/>
              <a:t>means a profession that lets graduates succeed at a job they enjoy and earn a competitive wage  </a:t>
            </a:r>
          </a:p>
          <a:p>
            <a:pPr marL="457200" lvl="1" indent="0" eaLnBrk="1" hangingPunct="1">
              <a:spcAft>
                <a:spcPts val="1200"/>
              </a:spcAft>
              <a:buNone/>
            </a:pPr>
            <a:endParaRPr lang="en-US" b="0" dirty="0"/>
          </a:p>
          <a:p>
            <a:pPr marL="0" indent="0" eaLnBrk="1" hangingPunct="1">
              <a:spcAft>
                <a:spcPts val="1200"/>
              </a:spcAft>
              <a:buFontTx/>
              <a:buNone/>
            </a:pPr>
            <a:endParaRPr lang="en-US" b="0" dirty="0"/>
          </a:p>
        </p:txBody>
      </p:sp>
      <p:pic>
        <p:nvPicPr>
          <p:cNvPr id="11" name="Picture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912420"/>
            <a:ext cx="1603169" cy="1754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9819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EngageNY.org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358A0D4-63A5-4B21-ADCB-3597D1F9923F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10244" name="Title 1"/>
          <p:cNvSpPr txBox="1">
            <a:spLocks noGrp="1"/>
          </p:cNvSpPr>
          <p:nvPr>
            <p:ph type="title" idx="4294967295"/>
          </p:nvPr>
        </p:nvSpPr>
        <p:spPr bwMode="auto">
          <a:xfrm>
            <a:off x="411163" y="28575"/>
            <a:ext cx="8686800" cy="757238"/>
          </a:xfrm>
          <a:prstGeom prst="rect">
            <a:avLst/>
          </a:prstGeom>
          <a:noFill/>
          <a:ln>
            <a:noFill/>
            <a:prstDash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D54F48"/>
                </a:solidFill>
                <a:effectLst/>
                <a:uLnTx/>
                <a:uFillTx/>
                <a:latin typeface="Rockwell" pitchFamily="18" charset="0"/>
                <a:ea typeface="ＭＳ Ｐゴシック" pitchFamily="34" charset="-128"/>
                <a:cs typeface="+mn-cs"/>
              </a:rPr>
              <a:t>Top Degrees Sought by Employers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D54F48"/>
              </a:solidFill>
              <a:effectLst/>
              <a:uLnTx/>
              <a:uFillTx/>
              <a:latin typeface="Rockwell" pitchFamily="18" charset="0"/>
              <a:ea typeface="ＭＳ Ｐゴシック" pitchFamily="34" charset="-128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85788" y="914400"/>
            <a:ext cx="7697787" cy="55092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514350" indent="-514350">
              <a:buFont typeface="+mj-lt"/>
              <a:buAutoNum type="arabicPeriod"/>
              <a:defRPr/>
            </a:pPr>
            <a:r>
              <a:rPr lang="en-US" sz="2800" dirty="0">
                <a:latin typeface="+mn-lt"/>
              </a:rPr>
              <a:t>Accounting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800" dirty="0">
                <a:latin typeface="+mn-lt"/>
              </a:rPr>
              <a:t>Business Management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800" dirty="0">
                <a:latin typeface="+mn-lt"/>
              </a:rPr>
              <a:t>Chemistry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800" dirty="0">
                <a:latin typeface="+mn-lt"/>
              </a:rPr>
              <a:t>Computer Science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800" dirty="0">
                <a:latin typeface="+mn-lt"/>
              </a:rPr>
              <a:t>Finance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800" dirty="0">
                <a:latin typeface="+mn-lt"/>
              </a:rPr>
              <a:t>Information Systems (IT)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800" dirty="0">
                <a:latin typeface="+mn-lt"/>
              </a:rPr>
              <a:t>Marketing and Market Research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800" dirty="0">
                <a:latin typeface="+mn-lt"/>
              </a:rPr>
              <a:t>Mathematics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800" dirty="0">
                <a:latin typeface="+mn-lt"/>
              </a:rPr>
              <a:t>Mechanical Engineering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800" dirty="0">
                <a:latin typeface="+mn-lt"/>
              </a:rPr>
              <a:t>Nursing</a:t>
            </a:r>
          </a:p>
          <a:p>
            <a:pPr>
              <a:defRPr/>
            </a:pPr>
            <a:endParaRPr lang="en-US" sz="2800" dirty="0">
              <a:latin typeface="+mn-lt"/>
            </a:endParaRPr>
          </a:p>
          <a:p>
            <a:pPr marL="1828800" lvl="3" indent="-45720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+mn-lt"/>
              </a:rPr>
              <a:t>Source: Employee Benefit Adviser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endParaRPr lang="en-US" sz="2800" b="1" dirty="0">
              <a:solidFill>
                <a:srgbClr val="3D7FA9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Technical Education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There’s a common misconception that the only way to make a decent living is to earn a college degree. But with so many college graduates still struggling to find work these days, what matters most is not always a degree, but a certifiable skill – something that requires specialized training.</a:t>
            </a:r>
          </a:p>
          <a:p>
            <a:endParaRPr lang="en-US" b="0" dirty="0"/>
          </a:p>
          <a:p>
            <a:pPr lvl="1"/>
            <a:r>
              <a:rPr lang="en-US" dirty="0"/>
              <a:t>Become an Apprentice</a:t>
            </a:r>
          </a:p>
          <a:p>
            <a:pPr lvl="1"/>
            <a:r>
              <a:rPr lang="en-US" dirty="0"/>
              <a:t>Become Certified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EngageNY.org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5A45E2B-A2C2-4137-8AB8-0A8F1F7DD9FF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32863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P-TECH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Pathways in Technology Early College High School </a:t>
            </a:r>
          </a:p>
          <a:p>
            <a:r>
              <a:rPr lang="en-US" dirty="0"/>
              <a:t>Auto Technology and Collision Repair  </a:t>
            </a:r>
          </a:p>
          <a:p>
            <a:pPr lvl="1"/>
            <a:r>
              <a:rPr lang="en-US" dirty="0"/>
              <a:t>The new P-TECH program, R.A.C.E. (Route to Automotive Career Excellence) is an Auto Tech and Collision Repair program run through BOCES.  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sz="2000" i="1" dirty="0"/>
              <a:t>P-TECH Night for interested 8</a:t>
            </a:r>
            <a:r>
              <a:rPr lang="en-US" sz="2000" i="1" baseline="30000" dirty="0"/>
              <a:t>th</a:t>
            </a:r>
            <a:r>
              <a:rPr lang="en-US" sz="2000" i="1" dirty="0"/>
              <a:t> Graders in March</a:t>
            </a:r>
          </a:p>
          <a:p>
            <a:pPr marL="457200" lvl="1" indent="0">
              <a:buNone/>
            </a:pPr>
            <a:endParaRPr lang="en-US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chemeClr val="tx1"/>
                </a:solidFill>
              </a:rPr>
              <a:t>EngageNY.org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5A45E2B-A2C2-4137-8AB8-0A8F1F7DD9FF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27553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4">
                    <a:lumMod val="65000"/>
                    <a:lumOff val="35000"/>
                  </a:schemeClr>
                </a:solidFill>
              </a:rPr>
              <a:t>Elective Programs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10738"/>
            <a:ext cx="8229600" cy="5851525"/>
          </a:xfrm>
        </p:spPr>
        <p:txBody>
          <a:bodyPr/>
          <a:lstStyle/>
          <a:p>
            <a:endParaRPr lang="en-US" b="0" dirty="0"/>
          </a:p>
          <a:p>
            <a:r>
              <a:rPr lang="en-US" sz="4400" dirty="0">
                <a:solidFill>
                  <a:schemeClr val="accent5">
                    <a:lumMod val="50000"/>
                  </a:schemeClr>
                </a:solidFill>
              </a:rPr>
              <a:t>Art</a:t>
            </a:r>
          </a:p>
          <a:p>
            <a:r>
              <a:rPr lang="en-US" sz="4400" dirty="0">
                <a:solidFill>
                  <a:srgbClr val="00B050"/>
                </a:solidFill>
              </a:rPr>
              <a:t>Business</a:t>
            </a:r>
          </a:p>
          <a:p>
            <a:r>
              <a:rPr lang="en-US" sz="4400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Technology</a:t>
            </a:r>
          </a:p>
          <a:p>
            <a:r>
              <a:rPr lang="en-US" sz="4400" dirty="0">
                <a:solidFill>
                  <a:srgbClr val="7030A0"/>
                </a:solidFill>
              </a:rPr>
              <a:t>Music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EngageNY.org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5A45E2B-A2C2-4137-8AB8-0A8F1F7DD9FF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7467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5 Academy Programs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10738"/>
            <a:ext cx="8229600" cy="5851525"/>
          </a:xfrm>
        </p:spPr>
        <p:txBody>
          <a:bodyPr/>
          <a:lstStyle/>
          <a:p>
            <a:endParaRPr lang="en-US" b="0" dirty="0"/>
          </a:p>
          <a:p>
            <a:pPr algn="ctr"/>
            <a:r>
              <a:rPr lang="en-US" sz="2800" dirty="0">
                <a:solidFill>
                  <a:srgbClr val="00B050"/>
                </a:solidFill>
              </a:rPr>
              <a:t>NAF ACADEMY OF BUSINESS AND FINANCE (AOBF)</a:t>
            </a:r>
          </a:p>
          <a:p>
            <a:pPr algn="ctr"/>
            <a:r>
              <a:rPr lang="en-US" sz="2800" dirty="0"/>
              <a:t> NAF </a:t>
            </a:r>
            <a:r>
              <a:rPr lang="en-US" sz="2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ACADEMY OF IT/ DIGITAL MEDIA (AODM) </a:t>
            </a:r>
            <a:endParaRPr lang="en-US" sz="2800" b="0" dirty="0"/>
          </a:p>
          <a:p>
            <a:pPr algn="ctr"/>
            <a:r>
              <a:rPr lang="en-US" sz="2800" dirty="0">
                <a:solidFill>
                  <a:srgbClr val="92D050"/>
                </a:solidFill>
              </a:rPr>
              <a:t>ACADEMY OF LIFE SCIENCE</a:t>
            </a:r>
          </a:p>
          <a:p>
            <a:pPr marL="0" indent="0" algn="ctr">
              <a:buNone/>
            </a:pPr>
            <a:r>
              <a:rPr lang="en-US" sz="2800" dirty="0">
                <a:solidFill>
                  <a:srgbClr val="92D050"/>
                </a:solidFill>
              </a:rPr>
              <a:t>(AOLS) </a:t>
            </a:r>
            <a:endParaRPr lang="en-US" sz="2500" b="0" dirty="0">
              <a:solidFill>
                <a:schemeClr val="accent4">
                  <a:lumMod val="50000"/>
                  <a:lumOff val="50000"/>
                </a:schemeClr>
              </a:solidFill>
            </a:endParaRPr>
          </a:p>
          <a:p>
            <a:pPr algn="ctr"/>
            <a:r>
              <a:rPr lang="en-US" sz="2800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ENGINEERING ACADEMY</a:t>
            </a:r>
          </a:p>
          <a:p>
            <a:pPr marL="0" indent="0" algn="ctr">
              <a:buNone/>
            </a:pPr>
            <a:r>
              <a:rPr lang="en-US" sz="2800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(EA)</a:t>
            </a:r>
          </a:p>
          <a:p>
            <a:pPr algn="ctr"/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ACADEMY OF VISUAL ARTS</a:t>
            </a:r>
          </a:p>
          <a:p>
            <a:pPr marL="0" indent="0" algn="ctr">
              <a:buNone/>
            </a:pP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(AVA)</a:t>
            </a:r>
          </a:p>
          <a:p>
            <a:endParaRPr lang="en-US" sz="2800" dirty="0">
              <a:solidFill>
                <a:srgbClr val="92D05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EngageNY.org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5A45E2B-A2C2-4137-8AB8-0A8F1F7DD9FF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48576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artoGothic St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4773</TotalTime>
  <Words>404</Words>
  <Application>Microsoft Office PowerPoint</Application>
  <PresentationFormat>On-screen Show (4:3)</PresentationFormat>
  <Paragraphs>82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CartoGothic Std</vt:lpstr>
      <vt:lpstr>Rockwell</vt:lpstr>
      <vt:lpstr>Wingdings</vt:lpstr>
      <vt:lpstr>Default Design</vt:lpstr>
      <vt:lpstr> High School  Information Night</vt:lpstr>
      <vt:lpstr>What is workforce, college and career readiness? </vt:lpstr>
      <vt:lpstr>Workforce/College/Career Readiness</vt:lpstr>
      <vt:lpstr>Career Readiness</vt:lpstr>
      <vt:lpstr>Top Degrees Sought by Employers</vt:lpstr>
      <vt:lpstr>Technical Education</vt:lpstr>
      <vt:lpstr>P-TECH</vt:lpstr>
      <vt:lpstr>Elective Programs</vt:lpstr>
      <vt:lpstr>5 Academy Programs</vt:lpstr>
      <vt:lpstr> Elective Tours &amp; Classroom Visits  </vt:lpstr>
    </vt:vector>
  </TitlesOfParts>
  <Company>NYSED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EngageNY</dc:title>
  <dc:creator>NYSED</dc:creator>
  <cp:lastModifiedBy>Klapper, Emily</cp:lastModifiedBy>
  <cp:revision>137</cp:revision>
  <cp:lastPrinted>2013-02-04T14:50:50Z</cp:lastPrinted>
  <dcterms:created xsi:type="dcterms:W3CDTF">2012-11-02T15:03:06Z</dcterms:created>
  <dcterms:modified xsi:type="dcterms:W3CDTF">2023-07-27T16:00:12Z</dcterms:modified>
</cp:coreProperties>
</file>