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38" r:id="rId3"/>
    <p:sldId id="453" r:id="rId4"/>
    <p:sldId id="454" r:id="rId5"/>
    <p:sldId id="287" r:id="rId6"/>
    <p:sldId id="465" r:id="rId7"/>
    <p:sldId id="466" r:id="rId8"/>
    <p:sldId id="464" r:id="rId9"/>
    <p:sldId id="463" r:id="rId10"/>
    <p:sldId id="460" r:id="rId11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idi Guarino" initials="H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4F48"/>
    <a:srgbClr val="3D7FA9"/>
    <a:srgbClr val="0A2D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51" autoAdjust="0"/>
  </p:normalViewPr>
  <p:slideViewPr>
    <p:cSldViewPr>
      <p:cViewPr varScale="1">
        <p:scale>
          <a:sx n="139" d="100"/>
          <a:sy n="139" d="100"/>
        </p:scale>
        <p:origin x="4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246BA0B5-AFFC-43A7-9244-1EDA564D8F52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BEBFD26B-EECD-4A20-9C6B-14C0109D62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05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6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100" y="0"/>
            <a:ext cx="3070860" cy="46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660" y="4451985"/>
            <a:ext cx="5669280" cy="421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343"/>
            <a:ext cx="3070860" cy="46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100" y="8902343"/>
            <a:ext cx="3070860" cy="46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43276893-14D5-4456-ACA5-76BD3FF0B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80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ngageny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3400"/>
            <a:ext cx="22098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EngageNY powerpoin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0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3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</p:spTree>
    <p:extLst>
      <p:ext uri="{BB962C8B-B14F-4D97-AF65-F5344CB8AC3E}">
        <p14:creationId xmlns:p14="http://schemas.microsoft.com/office/powerpoint/2010/main" val="48312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CA0EC-63BC-4828-BEDF-7DA86EA21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F72F0-27E3-4CCB-928B-542948D25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2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45E2B-A2C2-4137-8AB8-0A8F1F7DD9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6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3BAAE-9BE9-4E90-93E7-3EB8FF77C9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0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7B9FB-B3E0-458C-8732-E6E371DC7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0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575D4-049D-45FE-A7A0-7A7DE4EC49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8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0FD85-6C6A-429D-B7CD-78FEE782EC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4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E90A-8A2D-4938-8263-77E009808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4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98DDC-8FE5-424B-86B9-C8F4EE62E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0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3A019-9A11-4AA3-B492-7E93D3F6C8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7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3D7FA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dirty="0"/>
              <a:t>EngageNY.org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64822180-EC5E-42A3-94FB-9DC3D499F3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700" b="1">
          <a:solidFill>
            <a:srgbClr val="3D7FA9"/>
          </a:solidFill>
          <a:latin typeface="+mn-lt"/>
          <a:ea typeface="+mn-ea"/>
          <a:cs typeface="+mn-cs"/>
        </a:defRPr>
      </a:lvl1pPr>
      <a:lvl2pPr marL="857250" indent="-4000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¦"/>
        <a:defRPr sz="2400" b="1">
          <a:solidFill>
            <a:schemeClr val="tx1"/>
          </a:solidFill>
          <a:latin typeface="+mn-lt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EngageNY.org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828800"/>
            <a:ext cx="8763000" cy="1470025"/>
          </a:xfrm>
        </p:spPr>
        <p:txBody>
          <a:bodyPr/>
          <a:lstStyle/>
          <a:p>
            <a:pPr eaLnBrk="1" hangingPunct="1"/>
            <a:br>
              <a:rPr lang="en-US" dirty="0"/>
            </a:br>
            <a:r>
              <a:rPr lang="en-US" dirty="0"/>
              <a:t>High School </a:t>
            </a:r>
            <a:br>
              <a:rPr lang="en-US" dirty="0"/>
            </a:br>
            <a:r>
              <a:rPr lang="en-US" dirty="0"/>
              <a:t>Information Night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Electives &amp; Academy Options</a:t>
            </a:r>
          </a:p>
          <a:p>
            <a:pPr eaLnBrk="1" hangingPunct="1"/>
            <a:r>
              <a:rPr lang="en-US" dirty="0"/>
              <a:t>What this means for your children</a:t>
            </a:r>
          </a:p>
        </p:txBody>
      </p:sp>
      <p:pic>
        <p:nvPicPr>
          <p:cNvPr id="1026" name="Picture 2" descr="Image result for west seneca central schoo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943"/>
            <a:ext cx="342900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Elective Tours &amp;</a:t>
            </a:r>
            <a:br>
              <a:rPr lang="en-US" dirty="0"/>
            </a:br>
            <a:r>
              <a:rPr lang="en-US" dirty="0"/>
              <a:t>Classroom Visits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EngageNY.org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A45E2B-A2C2-4137-8AB8-0A8F1F7DD9F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r>
              <a:rPr lang="en-US" sz="2800" b="0" dirty="0"/>
              <a:t>Elective teachers will present their course offerings</a:t>
            </a:r>
          </a:p>
          <a:p>
            <a:endParaRPr lang="en-US" sz="2800" b="0" dirty="0"/>
          </a:p>
          <a:p>
            <a:endParaRPr lang="en-US" sz="2800" b="0" dirty="0"/>
          </a:p>
          <a:p>
            <a:pPr marL="0" indent="0">
              <a:buNone/>
            </a:pPr>
            <a:r>
              <a:rPr lang="en-US" sz="2800" b="0" dirty="0"/>
              <a:t> 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652712"/>
            <a:ext cx="5908072" cy="344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0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What </a:t>
            </a:r>
            <a:r>
              <a:rPr lang="en-US" sz="4000" i="1" dirty="0"/>
              <a:t>is</a:t>
            </a:r>
            <a:r>
              <a:rPr lang="en-US" sz="4000" dirty="0"/>
              <a:t> workforce, college and career readiness?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5230091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3200" dirty="0">
                <a:solidFill>
                  <a:srgbClr val="3D7FA9"/>
                </a:solidFill>
              </a:rPr>
              <a:t>What does… </a:t>
            </a:r>
          </a:p>
          <a:p>
            <a:pPr lvl="2" eaLnBrk="1" hangingPunct="1">
              <a:defRPr/>
            </a:pPr>
            <a:r>
              <a:rPr lang="en-US" sz="2800" dirty="0">
                <a:solidFill>
                  <a:srgbClr val="3D7FA9"/>
                </a:solidFill>
              </a:rPr>
              <a:t>workforce ready look like?</a:t>
            </a:r>
          </a:p>
          <a:p>
            <a:pPr lvl="2" eaLnBrk="1" hangingPunct="1">
              <a:defRPr/>
            </a:pPr>
            <a:r>
              <a:rPr lang="en-US" sz="2800" dirty="0">
                <a:solidFill>
                  <a:srgbClr val="3D7FA9"/>
                </a:solidFill>
              </a:rPr>
              <a:t>college-readiness look like?  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rgbClr val="3D7FA9"/>
                </a:solidFill>
              </a:rPr>
              <a:t>When is a student ready for the workforce, college and/or a career? 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rgbClr val="3D7FA9"/>
                </a:solidFill>
              </a:rPr>
              <a:t>What do students need to learn to be ready for the workforce, college and careers? </a:t>
            </a:r>
          </a:p>
          <a:p>
            <a:pPr marL="0" indent="0" eaLnBrk="1" hangingPunct="1">
              <a:buNone/>
              <a:defRPr/>
            </a:pPr>
            <a:endParaRPr lang="en-US" sz="3200" b="0" dirty="0"/>
          </a:p>
          <a:p>
            <a:pPr marL="0" indent="0" eaLnBrk="1" hangingPunct="1">
              <a:buFontTx/>
              <a:buNone/>
              <a:defRPr/>
            </a:pPr>
            <a:endParaRPr lang="en-US" sz="3200" b="0" dirty="0"/>
          </a:p>
          <a:p>
            <a:pPr eaLnBrk="1" hangingPunct="1">
              <a:defRPr/>
            </a:pP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53200"/>
            <a:ext cx="9144000" cy="304800"/>
          </a:xfrm>
          <a:solidFill>
            <a:srgbClr val="3D7FA9"/>
          </a:solidFill>
        </p:spPr>
        <p:txBody>
          <a:bodyPr/>
          <a:lstStyle/>
          <a:p>
            <a:pPr algn="ctr">
              <a:defRPr/>
            </a:pPr>
            <a:fld id="{003E68E6-C5ED-48BA-A6B6-CC50462A6E56}" type="slidenum">
              <a:rPr lang="en-US">
                <a:solidFill>
                  <a:schemeClr val="tx1"/>
                </a:solidFill>
              </a:rPr>
              <a:pPr algn="ctr">
                <a:defRPr/>
              </a:p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31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0" dirty="0">
                <a:latin typeface="Rockwell" pitchFamily="18" charset="0"/>
              </a:rPr>
              <a:t>Workforce/College/Career Readiness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EngageNY.org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0B4C04-F83C-4DD3-BCF6-71F78BCBB16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 descr="cap and g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14400"/>
            <a:ext cx="2054225" cy="15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 bwMode="auto">
          <a:xfrm>
            <a:off x="387927" y="5024583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 b="1">
                <a:solidFill>
                  <a:srgbClr val="3D7FA9"/>
                </a:solidFill>
                <a:latin typeface="+mn-lt"/>
                <a:ea typeface="+mn-ea"/>
                <a:cs typeface="+mn-cs"/>
              </a:defRPr>
            </a:lvl1pPr>
            <a:lvl2pPr marL="85725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¦"/>
              <a:defRPr sz="2400" b="1">
                <a:solidFill>
                  <a:schemeClr val="tx1"/>
                </a:solidFill>
                <a:latin typeface="+mn-lt"/>
              </a:defRPr>
            </a:lvl2pPr>
            <a:lvl3pPr marL="12001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Aft>
                <a:spcPts val="1200"/>
              </a:spcAft>
              <a:buFontTx/>
              <a:buNone/>
            </a:pPr>
            <a:endParaRPr lang="en-US" b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1000" y="4665015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 b="1">
                <a:solidFill>
                  <a:srgbClr val="3D7FA9"/>
                </a:solidFill>
                <a:latin typeface="+mn-lt"/>
                <a:ea typeface="+mn-ea"/>
                <a:cs typeface="+mn-cs"/>
              </a:defRPr>
            </a:lvl1pPr>
            <a:lvl2pPr marL="85725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¦"/>
              <a:defRPr sz="2400" b="1">
                <a:solidFill>
                  <a:schemeClr val="tx1"/>
                </a:solidFill>
                <a:latin typeface="+mn-lt"/>
              </a:defRPr>
            </a:lvl2pPr>
            <a:lvl3pPr marL="12001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Aft>
                <a:spcPts val="1200"/>
              </a:spcAft>
              <a:buNone/>
            </a:pPr>
            <a:r>
              <a:rPr lang="en-US" b="0" dirty="0">
                <a:solidFill>
                  <a:srgbClr val="D54F48"/>
                </a:solidFill>
              </a:rPr>
              <a:t>“</a:t>
            </a:r>
            <a:r>
              <a:rPr lang="en-US" sz="2800" dirty="0">
                <a:solidFill>
                  <a:srgbClr val="D54F48"/>
                </a:solidFill>
              </a:rPr>
              <a:t>College</a:t>
            </a:r>
            <a:r>
              <a:rPr lang="en-US" sz="2800" b="0" dirty="0">
                <a:solidFill>
                  <a:srgbClr val="D54F48"/>
                </a:solidFill>
              </a:rPr>
              <a:t>” </a:t>
            </a:r>
            <a:r>
              <a:rPr lang="en-US" sz="2800" b="0" dirty="0"/>
              <a:t>can mean a certificate program,        two-year degree or four-year degree. 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3153909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D54F48"/>
                </a:solidFill>
              </a:rPr>
              <a:t>College readiness </a:t>
            </a:r>
            <a:r>
              <a:rPr lang="en-US" sz="2800" dirty="0">
                <a:solidFill>
                  <a:srgbClr val="0070C0"/>
                </a:solidFill>
              </a:rPr>
              <a:t>means that graduates have the skills they need to do well in college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568087"/>
            <a:ext cx="6324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sz="2800" dirty="0">
                <a:solidFill>
                  <a:srgbClr val="0070C0"/>
                </a:solidFill>
              </a:rPr>
              <a:t>Being </a:t>
            </a:r>
            <a:r>
              <a:rPr lang="en-US" sz="2800" dirty="0">
                <a:solidFill>
                  <a:srgbClr val="C00000"/>
                </a:solidFill>
              </a:rPr>
              <a:t>“ready” </a:t>
            </a:r>
            <a:r>
              <a:rPr lang="en-US" sz="2800" dirty="0">
                <a:solidFill>
                  <a:srgbClr val="0070C0"/>
                </a:solidFill>
              </a:rPr>
              <a:t>means that students graduate from high schools with employability skills</a:t>
            </a:r>
          </a:p>
        </p:txBody>
      </p:sp>
    </p:spTree>
    <p:extLst>
      <p:ext uri="{BB962C8B-B14F-4D97-AF65-F5344CB8AC3E}">
        <p14:creationId xmlns:p14="http://schemas.microsoft.com/office/powerpoint/2010/main" val="185036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0" dirty="0">
                <a:latin typeface="Rockwell" pitchFamily="18" charset="0"/>
              </a:rPr>
              <a:t>Career Readiness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400800" cy="9906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endParaRPr lang="en-US" dirty="0">
              <a:solidFill>
                <a:srgbClr val="D54F48"/>
              </a:solidFill>
            </a:endParaRPr>
          </a:p>
          <a:p>
            <a:pPr eaLnBrk="1" hangingPunct="1">
              <a:spcAft>
                <a:spcPts val="1200"/>
              </a:spcAft>
            </a:pPr>
            <a:r>
              <a:rPr lang="en-US" dirty="0">
                <a:solidFill>
                  <a:srgbClr val="D54F48"/>
                </a:solidFill>
              </a:rPr>
              <a:t>Career readiness </a:t>
            </a:r>
            <a:r>
              <a:rPr lang="en-US" b="0" dirty="0"/>
              <a:t>means that high school graduates are </a:t>
            </a:r>
            <a:r>
              <a:rPr lang="en-US" b="0" i="1" dirty="0"/>
              <a:t>qualified</a:t>
            </a:r>
            <a:r>
              <a:rPr lang="en-US" b="0" dirty="0"/>
              <a:t> for and able to do well in long-term careers</a:t>
            </a:r>
          </a:p>
          <a:p>
            <a:pPr marL="0" indent="0" eaLnBrk="1" hangingPunct="1">
              <a:spcAft>
                <a:spcPts val="1200"/>
              </a:spcAft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EngageNY.org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0B4C04-F83C-4DD3-BCF6-71F78BCBB16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3345" y="37719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 b="1">
                <a:solidFill>
                  <a:srgbClr val="3D7FA9"/>
                </a:solidFill>
                <a:latin typeface="+mn-lt"/>
                <a:ea typeface="+mn-ea"/>
                <a:cs typeface="+mn-cs"/>
              </a:defRPr>
            </a:lvl1pPr>
            <a:lvl2pPr marL="85725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¦"/>
              <a:defRPr sz="2400" b="1">
                <a:solidFill>
                  <a:schemeClr val="tx1"/>
                </a:solidFill>
                <a:latin typeface="+mn-lt"/>
              </a:defRPr>
            </a:lvl2pPr>
            <a:lvl3pPr marL="12001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dirty="0">
                <a:solidFill>
                  <a:srgbClr val="D54F48"/>
                </a:solidFill>
              </a:rPr>
              <a:t>“Career” </a:t>
            </a:r>
            <a:r>
              <a:rPr lang="en-US" b="0" dirty="0"/>
              <a:t>means a profession that lets graduates succeed at a job they enjoy and earn a competitive wage  </a:t>
            </a:r>
          </a:p>
          <a:p>
            <a:pPr marL="457200" lvl="1" indent="0" eaLnBrk="1" hangingPunct="1">
              <a:spcAft>
                <a:spcPts val="1200"/>
              </a:spcAft>
              <a:buNone/>
            </a:pPr>
            <a:endParaRPr lang="en-US" b="0" dirty="0"/>
          </a:p>
          <a:p>
            <a:pPr marL="0" indent="0" eaLnBrk="1" hangingPunct="1">
              <a:spcAft>
                <a:spcPts val="1200"/>
              </a:spcAft>
              <a:buFontTx/>
              <a:buNone/>
            </a:pPr>
            <a:endParaRPr lang="en-US" b="0" dirty="0"/>
          </a:p>
        </p:txBody>
      </p:sp>
      <p:pic>
        <p:nvPicPr>
          <p:cNvPr id="11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2420"/>
            <a:ext cx="1603169" cy="175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81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EngageNY.org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58A0D4-63A5-4B21-ADCB-3597D1F9923F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244" name="Title 1"/>
          <p:cNvSpPr txBox="1">
            <a:spLocks noGrp="1"/>
          </p:cNvSpPr>
          <p:nvPr>
            <p:ph type="title" idx="4294967295"/>
          </p:nvPr>
        </p:nvSpPr>
        <p:spPr bwMode="auto">
          <a:xfrm>
            <a:off x="411163" y="28575"/>
            <a:ext cx="8686800" cy="757238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D54F48"/>
                </a:solidFill>
                <a:effectLst/>
                <a:uLnTx/>
                <a:uFillTx/>
                <a:latin typeface="Rockwell" pitchFamily="18" charset="0"/>
                <a:ea typeface="ＭＳ Ｐゴシック" pitchFamily="34" charset="-128"/>
                <a:cs typeface="+mn-cs"/>
              </a:rPr>
              <a:t>Top Degrees Sought by Employers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D54F48"/>
              </a:solidFill>
              <a:effectLst/>
              <a:uLnTx/>
              <a:uFillTx/>
              <a:latin typeface="Rockwell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5788" y="914400"/>
            <a:ext cx="7697787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Accounting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Business Management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Chemistry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Computer Science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Finance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Information Systems (IT)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Marketing and Market Research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Mathematics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Mechanical Engineering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Nursing</a:t>
            </a:r>
          </a:p>
          <a:p>
            <a:pPr>
              <a:defRPr/>
            </a:pPr>
            <a:endParaRPr lang="en-US" sz="2800" dirty="0">
              <a:latin typeface="+mn-lt"/>
            </a:endParaRPr>
          </a:p>
          <a:p>
            <a:pPr marL="1828800" lvl="3" indent="-4572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Source: Employee Benefit Adviser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800" b="1" dirty="0">
              <a:solidFill>
                <a:srgbClr val="3D7FA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There’s a common misconception that the only way to make a decent living is to earn a college degree. But with so many college graduates still struggling to find work these days, what matters most is not always a degree, but a certifiable skill – something that requires specialized training.</a:t>
            </a:r>
          </a:p>
          <a:p>
            <a:endParaRPr lang="en-US" b="0" dirty="0"/>
          </a:p>
          <a:p>
            <a:pPr lvl="1"/>
            <a:r>
              <a:rPr lang="en-US" dirty="0"/>
              <a:t>Become an Apprentice</a:t>
            </a:r>
          </a:p>
          <a:p>
            <a:pPr lvl="1"/>
            <a:r>
              <a:rPr lang="en-US" dirty="0"/>
              <a:t>Become Certified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EngageNY.org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A45E2B-A2C2-4137-8AB8-0A8F1F7DD9F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8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P-TECH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Pathways in Technology Early College High School </a:t>
            </a:r>
          </a:p>
          <a:p>
            <a:r>
              <a:rPr lang="en-US" dirty="0"/>
              <a:t>Auto Technology and Collision Repair  </a:t>
            </a:r>
          </a:p>
          <a:p>
            <a:pPr lvl="1"/>
            <a:r>
              <a:rPr lang="en-US" dirty="0"/>
              <a:t>The new P-TECH program, R.A.C.E. (Route to Automotive Career Excellence) is an Auto Tech and Collision Repair program run through BOCES. 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000" i="1" dirty="0"/>
              <a:t>P-TECH Night for interested 8</a:t>
            </a:r>
            <a:r>
              <a:rPr lang="en-US" sz="2000" i="1" baseline="30000" dirty="0"/>
              <a:t>th</a:t>
            </a:r>
            <a:r>
              <a:rPr lang="en-US" sz="2000" i="1" dirty="0"/>
              <a:t> Graders in March</a:t>
            </a:r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EngageNY.org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A45E2B-A2C2-4137-8AB8-0A8F1F7DD9F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55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Elective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738"/>
            <a:ext cx="8229600" cy="5851525"/>
          </a:xfrm>
        </p:spPr>
        <p:txBody>
          <a:bodyPr/>
          <a:lstStyle/>
          <a:p>
            <a:endParaRPr lang="en-US" b="0" dirty="0"/>
          </a:p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Art</a:t>
            </a:r>
          </a:p>
          <a:p>
            <a:r>
              <a:rPr lang="en-US" sz="4400" dirty="0">
                <a:solidFill>
                  <a:srgbClr val="00B050"/>
                </a:solidFill>
              </a:rPr>
              <a:t>Business</a:t>
            </a:r>
          </a:p>
          <a:p>
            <a:r>
              <a:rPr lang="en-US" sz="4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Technology</a:t>
            </a:r>
          </a:p>
          <a:p>
            <a:r>
              <a:rPr lang="en-US" sz="4400" dirty="0">
                <a:solidFill>
                  <a:srgbClr val="7030A0"/>
                </a:solidFill>
              </a:rPr>
              <a:t>Music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EngageNY.org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A45E2B-A2C2-4137-8AB8-0A8F1F7DD9F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46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5 Academy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738"/>
            <a:ext cx="8229600" cy="5851525"/>
          </a:xfrm>
        </p:spPr>
        <p:txBody>
          <a:bodyPr/>
          <a:lstStyle/>
          <a:p>
            <a:endParaRPr lang="en-US" b="0" dirty="0"/>
          </a:p>
          <a:p>
            <a:pPr algn="ctr"/>
            <a:r>
              <a:rPr lang="en-US" sz="2800" dirty="0">
                <a:solidFill>
                  <a:srgbClr val="00B050"/>
                </a:solidFill>
              </a:rPr>
              <a:t>NAF ACADEMY OF BUSINESS AND FINANCE (AOBF)</a:t>
            </a:r>
          </a:p>
          <a:p>
            <a:pPr algn="ctr"/>
            <a:r>
              <a:rPr lang="en-US" sz="2800" dirty="0"/>
              <a:t> NAF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ACADEMY OF IT/ DIGITAL MEDIA (AODM) </a:t>
            </a:r>
            <a:endParaRPr lang="en-US" sz="2800" b="0" dirty="0"/>
          </a:p>
          <a:p>
            <a:pPr algn="ctr"/>
            <a:r>
              <a:rPr lang="en-US" sz="2800" dirty="0">
                <a:solidFill>
                  <a:srgbClr val="92D050"/>
                </a:solidFill>
              </a:rPr>
              <a:t>ACADEMY OF LIFE SCIENCE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92D050"/>
                </a:solidFill>
              </a:rPr>
              <a:t>(AOLS) </a:t>
            </a:r>
            <a:endParaRPr lang="en-US" sz="2500" b="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ENGINEERING ACADEMY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(EA)</a:t>
            </a:r>
          </a:p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ACADEMY OF VISUAL ARTS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(AVA)</a:t>
            </a:r>
          </a:p>
          <a:p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EngageNY.org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A45E2B-A2C2-4137-8AB8-0A8F1F7DD9F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857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rtoGothic St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4773</TotalTime>
  <Words>404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CartoGothic Std</vt:lpstr>
      <vt:lpstr>Rockwell</vt:lpstr>
      <vt:lpstr>Wingdings</vt:lpstr>
      <vt:lpstr>Default Design</vt:lpstr>
      <vt:lpstr> High School  Information Night</vt:lpstr>
      <vt:lpstr>What is workforce, college and career readiness? </vt:lpstr>
      <vt:lpstr>Workforce/College/Career Readiness</vt:lpstr>
      <vt:lpstr>Career Readiness</vt:lpstr>
      <vt:lpstr>Top Degrees Sought by Employers</vt:lpstr>
      <vt:lpstr>Technical Education</vt:lpstr>
      <vt:lpstr>P-TECH</vt:lpstr>
      <vt:lpstr>Elective Programs</vt:lpstr>
      <vt:lpstr>5 Academy Programs</vt:lpstr>
      <vt:lpstr> Elective Tours &amp; Classroom Visits  </vt:lpstr>
    </vt:vector>
  </TitlesOfParts>
  <Company>NYSED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EngageNY</dc:title>
  <dc:creator>NYSED</dc:creator>
  <cp:lastModifiedBy>Klapper, Emily</cp:lastModifiedBy>
  <cp:revision>137</cp:revision>
  <cp:lastPrinted>2013-02-04T14:50:50Z</cp:lastPrinted>
  <dcterms:created xsi:type="dcterms:W3CDTF">2012-11-02T15:03:06Z</dcterms:created>
  <dcterms:modified xsi:type="dcterms:W3CDTF">2023-07-27T16:00:12Z</dcterms:modified>
</cp:coreProperties>
</file>